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1</a:t>
            </a:fld>
            <a:endParaRPr lang="en-US" dirty="0"/>
          </a:p>
        </p:txBody>
      </p:sp>
    </p:spTree>
    <p:extLst>
      <p:ext uri="{BB962C8B-B14F-4D97-AF65-F5344CB8AC3E}">
        <p14:creationId xmlns:p14="http://schemas.microsoft.com/office/powerpoint/2010/main" val="165026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err="1">
                <a:solidFill>
                  <a:schemeClr val="bg1"/>
                </a:solidFill>
                <a:latin typeface="Roboto" pitchFamily="2" charset="0"/>
                <a:ea typeface="Roboto" pitchFamily="2" charset="0"/>
              </a:rPr>
              <a:t>Stateful</a:t>
            </a:r>
            <a:r>
              <a:rPr lang="en-US" dirty="0">
                <a:solidFill>
                  <a:schemeClr val="bg1"/>
                </a:solidFill>
                <a:latin typeface="Roboto" pitchFamily="2" charset="0"/>
                <a:ea typeface="Roboto" pitchFamily="2" charset="0"/>
              </a:rPr>
              <a:t> Transformation</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are </a:t>
            </a:r>
            <a:r>
              <a:rPr lang="en-US" sz="3600" dirty="0" err="1">
                <a:solidFill>
                  <a:schemeClr val="bg1"/>
                </a:solidFill>
                <a:latin typeface="Roboto" pitchFamily="2" charset="0"/>
                <a:ea typeface="Roboto" pitchFamily="2" charset="0"/>
              </a:rPr>
              <a:t>Stateful</a:t>
            </a:r>
            <a:r>
              <a:rPr lang="en-US" sz="3600" dirty="0">
                <a:solidFill>
                  <a:schemeClr val="bg1"/>
                </a:solidFill>
                <a:latin typeface="Roboto" pitchFamily="2" charset="0"/>
                <a:ea typeface="Roboto" pitchFamily="2" charset="0"/>
              </a:rPr>
              <a:t> </a:t>
            </a:r>
            <a:r>
              <a:rPr lang="en-US" sz="3600" dirty="0" err="1">
                <a:solidFill>
                  <a:schemeClr val="bg1"/>
                </a:solidFill>
                <a:latin typeface="Roboto" pitchFamily="2" charset="0"/>
                <a:ea typeface="Roboto" pitchFamily="2" charset="0"/>
              </a:rPr>
              <a:t>DStreams</a:t>
            </a:r>
            <a:r>
              <a:rPr lang="en-US" sz="3600" dirty="0">
                <a:solidFill>
                  <a:schemeClr val="bg1"/>
                </a:solidFill>
                <a:latin typeface="Roboto" pitchFamily="2" charset="0"/>
                <a:ea typeface="Roboto" pitchFamily="2" charset="0"/>
              </a:rPr>
              <a:t>?</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If we have a use case to track data across batches then we need what are called </a:t>
            </a:r>
            <a:r>
              <a:rPr lang="en-US" dirty="0" err="1">
                <a:solidFill>
                  <a:schemeClr val="bg1"/>
                </a:solidFill>
              </a:rPr>
              <a:t>stateful</a:t>
            </a:r>
            <a:r>
              <a:rPr lang="en-US" dirty="0">
                <a:solidFill>
                  <a:schemeClr val="bg1"/>
                </a:solidFill>
              </a:rPr>
              <a:t> </a:t>
            </a:r>
            <a:r>
              <a:rPr lang="en-US" dirty="0" err="1">
                <a:solidFill>
                  <a:schemeClr val="bg1"/>
                </a:solidFill>
              </a:rPr>
              <a:t>DStreams</a:t>
            </a:r>
            <a:r>
              <a:rPr lang="en-US" dirty="0">
                <a:solidFill>
                  <a:schemeClr val="bg1"/>
                </a:solidFill>
              </a:rPr>
              <a:t>. </a:t>
            </a:r>
          </a:p>
          <a:p>
            <a:pPr lvl="1" fontAlgn="base"/>
            <a:r>
              <a:rPr lang="en-US" dirty="0">
                <a:solidFill>
                  <a:schemeClr val="bg1"/>
                </a:solidFill>
              </a:rPr>
              <a:t>Examples: Tracking a user’s interaction in a website during the user session, Tracking a particular twitter hashtag across time. </a:t>
            </a:r>
          </a:p>
          <a:p>
            <a:pPr fontAlgn="base"/>
            <a:r>
              <a:rPr lang="en-US" dirty="0">
                <a:solidFill>
                  <a:schemeClr val="bg1"/>
                </a:solidFill>
              </a:rPr>
              <a:t>Two Types of </a:t>
            </a:r>
            <a:r>
              <a:rPr lang="en-US" dirty="0" err="1">
                <a:solidFill>
                  <a:schemeClr val="bg1"/>
                </a:solidFill>
              </a:rPr>
              <a:t>Stateful</a:t>
            </a:r>
            <a:r>
              <a:rPr lang="en-US" dirty="0">
                <a:solidFill>
                  <a:schemeClr val="bg1"/>
                </a:solidFill>
              </a:rPr>
              <a:t> </a:t>
            </a:r>
            <a:r>
              <a:rPr lang="en-US" dirty="0" err="1">
                <a:solidFill>
                  <a:schemeClr val="bg1"/>
                </a:solidFill>
              </a:rPr>
              <a:t>Dstreams</a:t>
            </a:r>
            <a:r>
              <a:rPr lang="en-US" dirty="0">
                <a:solidFill>
                  <a:schemeClr val="bg1"/>
                </a:solidFill>
              </a:rPr>
              <a:t>:</a:t>
            </a:r>
          </a:p>
          <a:p>
            <a:pPr marL="514350" indent="-514350" fontAlgn="base">
              <a:buFont typeface="+mj-lt"/>
              <a:buAutoNum type="arabicPeriod"/>
            </a:pPr>
            <a:r>
              <a:rPr lang="en-US" dirty="0">
                <a:solidFill>
                  <a:schemeClr val="bg1"/>
                </a:solidFill>
              </a:rPr>
              <a:t>window based tracking</a:t>
            </a:r>
          </a:p>
          <a:p>
            <a:pPr marL="514350" indent="-514350" fontAlgn="base">
              <a:buFont typeface="+mj-lt"/>
              <a:buAutoNum type="arabicPeriod"/>
            </a:pPr>
            <a:r>
              <a:rPr lang="en-US" dirty="0">
                <a:solidFill>
                  <a:schemeClr val="bg1"/>
                </a:solidFill>
              </a:rPr>
              <a:t>full session tracking</a:t>
            </a:r>
            <a:endParaRPr lang="en-US" sz="2000"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err="1">
                <a:solidFill>
                  <a:schemeClr val="bg1"/>
                </a:solidFill>
                <a:latin typeface="Roboto" pitchFamily="2" charset="0"/>
                <a:ea typeface="Roboto" pitchFamily="2" charset="0"/>
              </a:rPr>
              <a:t>Stateful</a:t>
            </a:r>
            <a:r>
              <a:rPr lang="en-US" dirty="0">
                <a:solidFill>
                  <a:schemeClr val="bg1"/>
                </a:solidFill>
                <a:latin typeface="Roboto" pitchFamily="2" charset="0"/>
                <a:ea typeface="Roboto" pitchFamily="2" charset="0"/>
              </a:rPr>
              <a:t> Transformations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err="1">
                <a:solidFill>
                  <a:srgbClr val="55ADEE"/>
                </a:solidFill>
                <a:latin typeface="Consolas" panose="020B0609020204030204" pitchFamily="49" charset="0"/>
                <a:ea typeface="Roboto" pitchFamily="2" charset="0"/>
              </a:rPr>
              <a:t>updateStateByKey</a:t>
            </a:r>
            <a:r>
              <a:rPr lang="en-US" dirty="0">
                <a:solidFill>
                  <a:srgbClr val="55ADEE"/>
                </a:solidFill>
                <a:latin typeface="Consolas" panose="020B0609020204030204" pitchFamily="49" charset="0"/>
                <a:ea typeface="Roboto" pitchFamily="2" charset="0"/>
              </a:rPr>
              <a:t>(</a:t>
            </a:r>
            <a:r>
              <a:rPr lang="en-US" i="1" dirty="0" err="1">
                <a:solidFill>
                  <a:srgbClr val="55ADEE"/>
                </a:solidFill>
                <a:latin typeface="Consolas" panose="020B0609020204030204" pitchFamily="49" charset="0"/>
                <a:ea typeface="Roboto" pitchFamily="2" charset="0"/>
              </a:rPr>
              <a:t>func</a:t>
            </a:r>
            <a:r>
              <a:rPr lang="en-US" dirty="0">
                <a:solidFill>
                  <a:srgbClr val="55ADEE"/>
                </a:solidFill>
                <a:latin typeface="Consolas" panose="020B0609020204030204" pitchFamily="49" charset="0"/>
                <a:ea typeface="Roboto" pitchFamily="2" charset="0"/>
              </a:rPr>
              <a:t>)</a:t>
            </a:r>
            <a:r>
              <a:rPr lang="en-US" dirty="0">
                <a:solidFill>
                  <a:schemeClr val="bg1"/>
                </a:solidFill>
                <a:latin typeface="Roboto" pitchFamily="2" charset="0"/>
                <a:ea typeface="Roboto" pitchFamily="2" charset="0"/>
              </a:rPr>
              <a:t>: Return a new "state" </a:t>
            </a:r>
            <a:r>
              <a:rPr lang="en-US" dirty="0" err="1">
                <a:solidFill>
                  <a:schemeClr val="bg1"/>
                </a:solidFill>
                <a:latin typeface="Roboto" pitchFamily="2" charset="0"/>
                <a:ea typeface="Roboto" pitchFamily="2" charset="0"/>
              </a:rPr>
              <a:t>DStream</a:t>
            </a:r>
            <a:r>
              <a:rPr lang="en-US" dirty="0">
                <a:solidFill>
                  <a:schemeClr val="bg1"/>
                </a:solidFill>
                <a:latin typeface="Roboto" pitchFamily="2" charset="0"/>
                <a:ea typeface="Roboto" pitchFamily="2" charset="0"/>
              </a:rPr>
              <a:t> where the state for each key is updated by applying the given function on the previous state of the key and the new values for the key. This can be used to maintain arbitrary state data for each key.</a:t>
            </a:r>
          </a:p>
          <a:p>
            <a:r>
              <a:rPr lang="en-US" dirty="0" err="1">
                <a:solidFill>
                  <a:srgbClr val="55ADEE"/>
                </a:solidFill>
                <a:latin typeface="Consolas" panose="020B0609020204030204" pitchFamily="49" charset="0"/>
                <a:ea typeface="Roboto" pitchFamily="2" charset="0"/>
              </a:rPr>
              <a:t>mapWithState</a:t>
            </a:r>
            <a:r>
              <a:rPr lang="en-US" dirty="0">
                <a:solidFill>
                  <a:srgbClr val="55ADEE"/>
                </a:solidFill>
                <a:latin typeface="Consolas" panose="020B0609020204030204" pitchFamily="49" charset="0"/>
                <a:ea typeface="Roboto" pitchFamily="2" charset="0"/>
              </a:rPr>
              <a:t>(</a:t>
            </a:r>
            <a:r>
              <a:rPr lang="en-US" dirty="0" err="1">
                <a:solidFill>
                  <a:srgbClr val="55ADEE"/>
                </a:solidFill>
                <a:latin typeface="Consolas" panose="020B0609020204030204" pitchFamily="49" charset="0"/>
                <a:ea typeface="Roboto" pitchFamily="2" charset="0"/>
              </a:rPr>
              <a:t>StateSpec</a:t>
            </a:r>
            <a:r>
              <a:rPr lang="en-US" dirty="0">
                <a:solidFill>
                  <a:srgbClr val="55ADEE"/>
                </a:solidFill>
                <a:latin typeface="Consolas" panose="020B0609020204030204" pitchFamily="49" charset="0"/>
                <a:ea typeface="Roboto" pitchFamily="2" charset="0"/>
              </a:rPr>
              <a:t>)</a:t>
            </a:r>
          </a:p>
          <a:p>
            <a:pPr lvl="1"/>
            <a:r>
              <a:rPr lang="en-US" i="1" dirty="0">
                <a:solidFill>
                  <a:schemeClr val="bg1"/>
                </a:solidFill>
                <a:latin typeface="Roboto" pitchFamily="2" charset="0"/>
                <a:ea typeface="Roboto" pitchFamily="2" charset="0"/>
              </a:rPr>
              <a:t>NOT AVAILABLE WITH PYTHON API</a:t>
            </a:r>
          </a:p>
        </p:txBody>
      </p:sp>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130</Words>
  <Application>Microsoft Office PowerPoint</Application>
  <PresentationFormat>Widescreen</PresentationFormat>
  <Paragraphs>20</Paragraphs>
  <Slides>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Stateful Transformation</vt:lpstr>
      <vt:lpstr>What are Stateful DStreams?</vt:lpstr>
      <vt:lpstr>Stateful Transformations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2017-12-16T03:32:38Z</dcterms:modified>
</cp:coreProperties>
</file>